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7" r:id="rId4"/>
    <p:sldId id="260" r:id="rId5"/>
    <p:sldId id="262" r:id="rId6"/>
    <p:sldId id="289" r:id="rId7"/>
    <p:sldId id="283" r:id="rId8"/>
    <p:sldId id="290" r:id="rId9"/>
    <p:sldId id="286" r:id="rId10"/>
    <p:sldId id="282" r:id="rId11"/>
    <p:sldId id="291" r:id="rId12"/>
    <p:sldId id="287" r:id="rId13"/>
    <p:sldId id="284" r:id="rId14"/>
    <p:sldId id="288" r:id="rId15"/>
  </p:sldIdLst>
  <p:sldSz cx="9144000" cy="6858000" type="screen4x3"/>
  <p:notesSz cx="9869488" cy="142954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99C"/>
    <a:srgbClr val="8F9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3" autoAdjust="0"/>
    <p:restoredTop sz="94660"/>
  </p:normalViewPr>
  <p:slideViewPr>
    <p:cSldViewPr>
      <p:cViewPr>
        <p:scale>
          <a:sx n="75" d="100"/>
          <a:sy n="75" d="100"/>
        </p:scale>
        <p:origin x="3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714772"/>
          </a:xfrm>
          <a:prstGeom prst="rect">
            <a:avLst/>
          </a:prstGeom>
        </p:spPr>
        <p:txBody>
          <a:bodyPr vert="horz" lIns="138084" tIns="69042" rIns="138084" bIns="69042" rtlCol="0"/>
          <a:lstStyle>
            <a:lvl1pPr algn="l">
              <a:defRPr sz="18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90426" y="0"/>
            <a:ext cx="4276778" cy="714772"/>
          </a:xfrm>
          <a:prstGeom prst="rect">
            <a:avLst/>
          </a:prstGeom>
        </p:spPr>
        <p:txBody>
          <a:bodyPr vert="horz" lIns="138084" tIns="69042" rIns="138084" bIns="69042" rtlCol="0"/>
          <a:lstStyle>
            <a:lvl1pPr algn="r">
              <a:defRPr sz="1800"/>
            </a:lvl1pPr>
          </a:lstStyle>
          <a:p>
            <a:fld id="{6B814B5B-ED55-49D5-83E7-4EBF871FBE2D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13578185"/>
            <a:ext cx="4276778" cy="714772"/>
          </a:xfrm>
          <a:prstGeom prst="rect">
            <a:avLst/>
          </a:prstGeom>
        </p:spPr>
        <p:txBody>
          <a:bodyPr vert="horz" lIns="138084" tIns="69042" rIns="138084" bIns="69042" rtlCol="0" anchor="b"/>
          <a:lstStyle>
            <a:lvl1pPr algn="l">
              <a:defRPr sz="18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90426" y="13578185"/>
            <a:ext cx="4276778" cy="714772"/>
          </a:xfrm>
          <a:prstGeom prst="rect">
            <a:avLst/>
          </a:prstGeom>
        </p:spPr>
        <p:txBody>
          <a:bodyPr vert="horz" lIns="138084" tIns="69042" rIns="138084" bIns="69042" rtlCol="0" anchor="b"/>
          <a:lstStyle>
            <a:lvl1pPr algn="r">
              <a:defRPr sz="1800"/>
            </a:lvl1pPr>
          </a:lstStyle>
          <a:p>
            <a:fld id="{9D1DFD51-8227-4ACF-A745-32DEDB1FF10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8819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714772"/>
          </a:xfrm>
          <a:prstGeom prst="rect">
            <a:avLst/>
          </a:prstGeom>
        </p:spPr>
        <p:txBody>
          <a:bodyPr vert="horz" lIns="138084" tIns="69042" rIns="138084" bIns="69042" rtlCol="0"/>
          <a:lstStyle>
            <a:lvl1pPr algn="l">
              <a:defRPr sz="18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714772"/>
          </a:xfrm>
          <a:prstGeom prst="rect">
            <a:avLst/>
          </a:prstGeom>
        </p:spPr>
        <p:txBody>
          <a:bodyPr vert="horz" lIns="138084" tIns="69042" rIns="138084" bIns="69042" rtlCol="0"/>
          <a:lstStyle>
            <a:lvl1pPr algn="r">
              <a:defRPr sz="1800"/>
            </a:lvl1pPr>
          </a:lstStyle>
          <a:p>
            <a:fld id="{92868970-C80B-4E75-ACF2-E7A2CF082F46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62075" y="1071563"/>
            <a:ext cx="7145338" cy="5360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084" tIns="69042" rIns="138084" bIns="6904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949" y="6790333"/>
            <a:ext cx="7895590" cy="6432947"/>
          </a:xfrm>
          <a:prstGeom prst="rect">
            <a:avLst/>
          </a:prstGeom>
        </p:spPr>
        <p:txBody>
          <a:bodyPr vert="horz" lIns="138084" tIns="69042" rIns="138084" bIns="69042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13578185"/>
            <a:ext cx="4276778" cy="714772"/>
          </a:xfrm>
          <a:prstGeom prst="rect">
            <a:avLst/>
          </a:prstGeom>
        </p:spPr>
        <p:txBody>
          <a:bodyPr vert="horz" lIns="138084" tIns="69042" rIns="138084" bIns="69042" rtlCol="0" anchor="b"/>
          <a:lstStyle>
            <a:lvl1pPr algn="l">
              <a:defRPr sz="18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90426" y="13578185"/>
            <a:ext cx="4276778" cy="714772"/>
          </a:xfrm>
          <a:prstGeom prst="rect">
            <a:avLst/>
          </a:prstGeom>
        </p:spPr>
        <p:txBody>
          <a:bodyPr vert="horz" lIns="138084" tIns="69042" rIns="138084" bIns="69042" rtlCol="0" anchor="b"/>
          <a:lstStyle>
            <a:lvl1pPr algn="r">
              <a:defRPr sz="1800"/>
            </a:lvl1pPr>
          </a:lstStyle>
          <a:p>
            <a:fld id="{8C1EAFE8-48FA-48BA-97BB-1A5E5EAE47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1338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EAFE8-48FA-48BA-97BB-1A5E5EAE472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72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EAFE8-48FA-48BA-97BB-1A5E5EAE472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112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EAFE8-48FA-48BA-97BB-1A5E5EAE4729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39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EAFE8-48FA-48BA-97BB-1A5E5EAE472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08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EAFE8-48FA-48BA-97BB-1A5E5EAE4729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34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22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78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26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00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525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78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26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233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32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840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94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35386-A7BD-4B32-A6CD-F9B8C03B80DA}" type="datetimeFigureOut">
              <a:rPr kumimoji="1" lang="ja-JP" altLang="en-US" smtClean="0"/>
              <a:t>2017/8/6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8FCEF-5256-43F7-963E-C9E68BC0538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08395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96752"/>
            <a:ext cx="9134737" cy="2520280"/>
          </a:xfrm>
        </p:spPr>
        <p:txBody>
          <a:bodyPr>
            <a:normAutofit/>
          </a:bodyPr>
          <a:lstStyle/>
          <a:p>
            <a:r>
              <a:rPr kumimoji="1" lang="ja-JP" altLang="en-US" sz="4800" dirty="0" smtClean="0"/>
              <a:t>プラネタリウムを用いた天文教育</a:t>
            </a:r>
            <a:r>
              <a:rPr kumimoji="1" lang="en-US" altLang="ja-JP" sz="4800" dirty="0" smtClean="0"/>
              <a:t>:</a:t>
            </a:r>
            <a:br>
              <a:rPr kumimoji="1" lang="en-US" altLang="ja-JP" sz="4800" dirty="0" smtClean="0"/>
            </a:br>
            <a:r>
              <a:rPr lang="en-US" altLang="ja-JP" dirty="0" err="1"/>
              <a:t>Mitaka</a:t>
            </a:r>
            <a:r>
              <a:rPr lang="ja-JP" altLang="en-US" dirty="0"/>
              <a:t>による金星の学習の可能性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67544" y="4581128"/>
            <a:ext cx="8208912" cy="2088232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松村雅文（香川大学教育学部）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pPr algn="r"/>
            <a:r>
              <a:rPr kumimoji="1" lang="ja-JP" altLang="en-US" sz="1800" dirty="0" smtClean="0"/>
              <a:t>第</a:t>
            </a:r>
            <a:r>
              <a:rPr lang="en-US" altLang="ja-JP" sz="1800" dirty="0" smtClean="0"/>
              <a:t>31</a:t>
            </a:r>
            <a:r>
              <a:rPr kumimoji="1" lang="ja-JP" altLang="en-US" sz="1800" dirty="0" smtClean="0"/>
              <a:t>回天文教育研究会 　</a:t>
            </a:r>
            <a:r>
              <a:rPr kumimoji="1" lang="en-US" altLang="ja-JP" sz="1800" dirty="0" smtClean="0"/>
              <a:t>2017 </a:t>
            </a:r>
            <a:r>
              <a:rPr kumimoji="1" lang="ja-JP" altLang="en-US" sz="1800" dirty="0" smtClean="0"/>
              <a:t>年天文教育普及研究会年会　</a:t>
            </a:r>
            <a:r>
              <a:rPr kumimoji="1" lang="en-US" altLang="ja-JP" sz="1800" dirty="0" smtClean="0"/>
              <a:t>@</a:t>
            </a:r>
            <a:r>
              <a:rPr kumimoji="1" lang="ja-JP" altLang="en-US" sz="1800" dirty="0" smtClean="0"/>
              <a:t>京都 </a:t>
            </a:r>
            <a:r>
              <a:rPr kumimoji="1" lang="en-US" altLang="ja-JP" sz="1800" dirty="0" smtClean="0"/>
              <a:t>2017</a:t>
            </a:r>
            <a:r>
              <a:rPr kumimoji="1" lang="ja-JP" altLang="en-US" sz="1800" dirty="0" smtClean="0"/>
              <a:t>年</a:t>
            </a:r>
            <a:r>
              <a:rPr kumimoji="1" lang="en-US" altLang="ja-JP" sz="1800" dirty="0" smtClean="0"/>
              <a:t>8</a:t>
            </a:r>
            <a:r>
              <a:rPr kumimoji="1" lang="ja-JP" altLang="en-US" sz="1800" dirty="0" smtClean="0"/>
              <a:t>月</a:t>
            </a:r>
            <a:endParaRPr kumimoji="1" lang="ja-JP" alt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1088"/>
            <a:ext cx="1347043" cy="1516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3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F989D"/>
            </a:gs>
            <a:gs pos="48000">
              <a:srgbClr val="92999C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519" y="908720"/>
            <a:ext cx="9473051" cy="5328592"/>
          </a:xfrm>
          <a:solidFill>
            <a:schemeClr val="bg1">
              <a:alpha val="0"/>
            </a:schemeClr>
          </a:solidFill>
        </p:spPr>
      </p:pic>
      <p:sp>
        <p:nvSpPr>
          <p:cNvPr id="5" name="テキスト ボックス 4"/>
          <p:cNvSpPr txBox="1"/>
          <p:nvPr/>
        </p:nvSpPr>
        <p:spPr>
          <a:xfrm>
            <a:off x="-59843" y="6211669"/>
            <a:ext cx="92636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あｓｄ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r>
              <a:rPr kumimoji="1" lang="ja-JP" altLang="en-US" dirty="0" smtClean="0">
                <a:solidFill>
                  <a:schemeClr val="bg1"/>
                </a:solidFill>
              </a:rPr>
              <a:t>ｆ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AGDRec1_moutain2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073.225"/>
                </p14:media>
              </p:ext>
            </p:extLst>
          </p:nvPr>
        </p:nvPicPr>
        <p:blipFill>
          <a:blip r:embed="rId4">
            <a:lum bright="40000" contrast="40000"/>
          </a:blip>
          <a:stretch>
            <a:fillRect/>
          </a:stretch>
        </p:blipFill>
        <p:spPr>
          <a:xfrm>
            <a:off x="23071" y="35546"/>
            <a:ext cx="9198621" cy="6489798"/>
          </a:xfrm>
        </p:spPr>
      </p:pic>
    </p:spTree>
    <p:extLst>
      <p:ext uri="{BB962C8B-B14F-4D97-AF65-F5344CB8AC3E}">
        <p14:creationId xmlns:p14="http://schemas.microsoft.com/office/powerpoint/2010/main" val="308109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AGDRec2_mountain2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4735.0869"/>
                  <p14:fade in="1000"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58" y="4936"/>
            <a:ext cx="9139943" cy="6448400"/>
          </a:xfrm>
        </p:spPr>
      </p:pic>
    </p:spTree>
    <p:extLst>
      <p:ext uri="{BB962C8B-B14F-4D97-AF65-F5344CB8AC3E}">
        <p14:creationId xmlns:p14="http://schemas.microsoft.com/office/powerpoint/2010/main" val="55351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0560" y="116632"/>
            <a:ext cx="8229600" cy="778098"/>
          </a:xfrm>
        </p:spPr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45024"/>
            <a:ext cx="4123350" cy="3150498"/>
          </a:xfrm>
        </p:spPr>
      </p:pic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179512" y="826857"/>
            <a:ext cx="8856984" cy="295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err="1" smtClean="0"/>
              <a:t>Mitaka</a:t>
            </a:r>
            <a:r>
              <a:rPr lang="ja-JP" altLang="en-US" dirty="0" smtClean="0"/>
              <a:t>を用いて、金星のビデオクリップを作った。</a:t>
            </a:r>
            <a:endParaRPr lang="en-US" altLang="ja-JP" dirty="0" smtClean="0"/>
          </a:p>
          <a:p>
            <a:r>
              <a:rPr lang="ja-JP" altLang="en-US" dirty="0" smtClean="0"/>
              <a:t>太陽中心の宇宙空間モードが判りやすい。</a:t>
            </a:r>
            <a:endParaRPr lang="en-US" altLang="ja-JP" dirty="0" smtClean="0"/>
          </a:p>
          <a:p>
            <a:r>
              <a:rPr lang="ja-JP" altLang="en-US" dirty="0" smtClean="0"/>
              <a:t>立体視は、今後の課題。</a:t>
            </a:r>
            <a:endParaRPr lang="en-US" altLang="ja-JP" dirty="0" smtClean="0"/>
          </a:p>
          <a:p>
            <a:r>
              <a:rPr lang="ja-JP" altLang="en-US" dirty="0"/>
              <a:t>金星の</a:t>
            </a:r>
            <a:r>
              <a:rPr lang="ja-JP" altLang="en-US" dirty="0" smtClean="0"/>
              <a:t>公転（地球より太陽に近い）を</a:t>
            </a:r>
            <a:r>
              <a:rPr lang="ja-JP" altLang="en-US" dirty="0"/>
              <a:t>理解するには、大きさの変化の理解</a:t>
            </a:r>
            <a:r>
              <a:rPr lang="ja-JP" altLang="en-US" dirty="0" smtClean="0"/>
              <a:t>が、</a:t>
            </a:r>
            <a:r>
              <a:rPr lang="ja-JP" altLang="en-US" dirty="0"/>
              <a:t>重要ではないか？</a:t>
            </a:r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79512" y="3653061"/>
            <a:ext cx="4824536" cy="2080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ガリレオの金星のスケッチが印象的だが、位相は</a:t>
            </a:r>
            <a:r>
              <a:rPr lang="ja-JP" altLang="en-US" dirty="0"/>
              <a:t>説明</a:t>
            </a:r>
            <a:r>
              <a:rPr lang="ja-JP" altLang="en-US" dirty="0" smtClean="0"/>
              <a:t>を補強として位置づけるのが適当では？</a:t>
            </a:r>
            <a:endParaRPr lang="en-US" altLang="ja-JP" dirty="0" smtClean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539552" y="5785270"/>
            <a:ext cx="4464496" cy="105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dirty="0" smtClean="0"/>
              <a:t>右：　ガリレオ</a:t>
            </a:r>
            <a:r>
              <a:rPr lang="en-US" altLang="ja-JP" sz="1800" dirty="0" smtClean="0"/>
              <a:t>『</a:t>
            </a:r>
            <a:r>
              <a:rPr lang="ja-JP" altLang="en-US" sz="1800" dirty="0" smtClean="0"/>
              <a:t>贋金鑑識官</a:t>
            </a:r>
            <a:r>
              <a:rPr lang="en-US" altLang="ja-JP" sz="1800" dirty="0" smtClean="0"/>
              <a:t>』</a:t>
            </a:r>
            <a:r>
              <a:rPr lang="ja-JP" altLang="en-US" sz="1800" dirty="0" smtClean="0"/>
              <a:t>（</a:t>
            </a:r>
            <a:r>
              <a:rPr lang="en-US" altLang="ja-JP" sz="1800" dirty="0" smtClean="0"/>
              <a:t>1623</a:t>
            </a:r>
            <a:r>
              <a:rPr lang="ja-JP" altLang="en-US" sz="1800" dirty="0" smtClean="0"/>
              <a:t>）より　</a:t>
            </a:r>
            <a:r>
              <a:rPr lang="en-US" altLang="ja-JP" sz="1800" dirty="0" smtClean="0"/>
              <a:t>https://www.astronomy2009.org/resources/multimedia/images/detail/galileo_12/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2031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AGDRec3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44" end="3906.854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512" y="-229702"/>
            <a:ext cx="4642995" cy="3658701"/>
          </a:xfrm>
        </p:spPr>
      </p:pic>
      <p:pic>
        <p:nvPicPr>
          <p:cNvPr id="5" name="AGDRec3_top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871" end="6851.22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6016" y="-183411"/>
            <a:ext cx="4608512" cy="3631662"/>
          </a:xfrm>
          <a:prstGeom prst="rect">
            <a:avLst/>
          </a:prstGeom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0" y="3573016"/>
            <a:ext cx="91440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dirty="0" smtClean="0"/>
              <a:t>黄道面内の点から見る　　　黄道面から離れて見る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往復運動（単振動）　　　　　　　　　円運動</a:t>
            </a:r>
            <a:endParaRPr lang="en-US" altLang="ja-JP" dirty="0" smtClean="0"/>
          </a:p>
          <a:p>
            <a:pPr lvl="3"/>
            <a:endParaRPr lang="en-US" altLang="ja-JP" dirty="0" smtClean="0"/>
          </a:p>
          <a:p>
            <a:r>
              <a:rPr lang="ja-JP" altLang="en-US" dirty="0" smtClean="0"/>
              <a:t>地球（黄道面内）から、太陽の周りを回る惑星をイメージすることが求められている。</a:t>
            </a:r>
            <a:endParaRPr lang="en-US" altLang="ja-JP" dirty="0" smtClean="0"/>
          </a:p>
          <a:p>
            <a:r>
              <a:rPr lang="ja-JP" altLang="en-US" dirty="0" smtClean="0"/>
              <a:t>→高校物理の内容が、暗黙のうちに入っている。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86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5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4016" y="-10886"/>
            <a:ext cx="8892480" cy="1143000"/>
          </a:xfrm>
        </p:spPr>
        <p:txBody>
          <a:bodyPr>
            <a:noAutofit/>
          </a:bodyPr>
          <a:lstStyle/>
          <a:p>
            <a:r>
              <a:rPr lang="ja-JP" altLang="en-US" sz="4000" spc="-150" dirty="0" smtClean="0">
                <a:ea typeface="ＭＳ ゴシック" panose="020B0609070205080204" pitchFamily="49" charset="-128"/>
              </a:rPr>
              <a:t>はじめに</a:t>
            </a:r>
            <a:r>
              <a:rPr lang="en-US" altLang="ja-JP" sz="4000" spc="-150" dirty="0" smtClean="0">
                <a:ea typeface="ＭＳ ゴシック" panose="020B0609070205080204" pitchFamily="49" charset="-128"/>
              </a:rPr>
              <a:t>:</a:t>
            </a:r>
            <a:r>
              <a:rPr lang="ja-JP" altLang="en-US" sz="2400" spc="-150" dirty="0" smtClean="0">
                <a:ea typeface="ＭＳ ゴシック" panose="020B0609070205080204" pitchFamily="49" charset="-128"/>
              </a:rPr>
              <a:t>　</a:t>
            </a:r>
            <a:r>
              <a:rPr lang="ja-JP" altLang="en-US" sz="4000" spc="-150" dirty="0" smtClean="0">
                <a:ea typeface="ＭＳ ゴシック" panose="020B0609070205080204" pitchFamily="49" charset="-128"/>
              </a:rPr>
              <a:t>天文学習は </a:t>
            </a:r>
            <a:r>
              <a:rPr lang="ja-JP" altLang="en-US" sz="2400" spc="-150" dirty="0" smtClean="0">
                <a:ea typeface="ＭＳ ゴシック" panose="020B0609070205080204" pitchFamily="49" charset="-128"/>
              </a:rPr>
              <a:t>やはり </a:t>
            </a:r>
            <a:r>
              <a:rPr lang="ja-JP" altLang="en-US" sz="4000" spc="-150" dirty="0" smtClean="0">
                <a:ea typeface="ＭＳ ゴシック" panose="020B0609070205080204" pitchFamily="49" charset="-128"/>
              </a:rPr>
              <a:t>難しい  </a:t>
            </a:r>
            <a:r>
              <a:rPr lang="ja-JP" altLang="en-US" sz="2400" spc="-150" dirty="0" smtClean="0">
                <a:ea typeface="ＭＳ ゴシック" panose="020B0609070205080204" pitchFamily="49" charset="-128"/>
              </a:rPr>
              <a:t>のか？</a:t>
            </a:r>
            <a:endParaRPr kumimoji="1" lang="ja-JP" altLang="en-US" sz="2400" spc="-150" dirty="0">
              <a:ea typeface="ＭＳ ゴシック" panose="020B0609070205080204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6048672"/>
          </a:xfrm>
        </p:spPr>
        <p:txBody>
          <a:bodyPr>
            <a:normAutofit/>
          </a:bodyPr>
          <a:lstStyle/>
          <a:p>
            <a:r>
              <a:rPr lang="zh-TW" altLang="en-US" spc="-150" dirty="0" smtClean="0">
                <a:ea typeface="ＭＳ ゴシック" panose="020B0609070205080204" pitchFamily="49" charset="-128"/>
              </a:rPr>
              <a:t>今井</a:t>
            </a:r>
            <a:r>
              <a:rPr lang="ja-JP" altLang="en-US" spc="-150" dirty="0">
                <a:ea typeface="ＭＳ ゴシック" panose="020B0609070205080204" pitchFamily="49" charset="-128"/>
              </a:rPr>
              <a:t>（</a:t>
            </a:r>
            <a:r>
              <a:rPr lang="en-US" altLang="zh-TW" spc="-150" dirty="0" smtClean="0">
                <a:ea typeface="ＭＳ ゴシック" panose="020B0609070205080204" pitchFamily="49" charset="-128"/>
              </a:rPr>
              <a:t>1967 </a:t>
            </a:r>
            <a:r>
              <a:rPr lang="ja-JP" altLang="en-US" spc="-150" dirty="0" smtClean="0">
                <a:ea typeface="ＭＳ ゴシック" panose="020B0609070205080204" pitchFamily="49" charset="-128"/>
              </a:rPr>
              <a:t> </a:t>
            </a:r>
            <a:r>
              <a:rPr lang="zh-TW" altLang="en-US" spc="-150" dirty="0">
                <a:ea typeface="ＭＳ ゴシック" panose="020B0609070205080204" pitchFamily="49" charset="-128"/>
              </a:rPr>
              <a:t>天文月報 </a:t>
            </a:r>
            <a:r>
              <a:rPr lang="en-US" altLang="zh-TW" spc="-150" dirty="0">
                <a:ea typeface="ＭＳ ゴシック" panose="020B0609070205080204" pitchFamily="49" charset="-128"/>
              </a:rPr>
              <a:t>60, </a:t>
            </a:r>
            <a:r>
              <a:rPr lang="en-US" altLang="zh-TW" spc="-150" dirty="0" smtClean="0">
                <a:ea typeface="ＭＳ ゴシック" panose="020B0609070205080204" pitchFamily="49" charset="-128"/>
              </a:rPr>
              <a:t>223</a:t>
            </a:r>
            <a:r>
              <a:rPr lang="ja-JP" altLang="en-US" spc="-150" dirty="0" smtClean="0">
                <a:ea typeface="ＭＳ ゴシック" panose="020B0609070205080204" pitchFamily="49" charset="-128"/>
              </a:rPr>
              <a:t>）：要因の指摘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宇宙</a:t>
            </a:r>
            <a:r>
              <a:rPr lang="ja-JP" altLang="en-US" dirty="0"/>
              <a:t>空間のスケールの大きさと</a:t>
            </a:r>
            <a:r>
              <a:rPr lang="ja-JP" altLang="en-US" dirty="0" smtClean="0"/>
              <a:t>立体性：空間</a:t>
            </a:r>
            <a:r>
              <a:rPr lang="ja-JP" altLang="en-US" dirty="0"/>
              <a:t>の</a:t>
            </a:r>
            <a:r>
              <a:rPr lang="ja-JP" altLang="en-US" dirty="0" smtClean="0"/>
              <a:t>認識</a:t>
            </a:r>
            <a:endParaRPr lang="ja-JP" altLang="en-US" dirty="0"/>
          </a:p>
          <a:p>
            <a:pPr lvl="2"/>
            <a:r>
              <a:rPr lang="ja-JP" altLang="en-US" dirty="0"/>
              <a:t>時間スケールが</a:t>
            </a:r>
            <a:r>
              <a:rPr lang="ja-JP" altLang="en-US" dirty="0" smtClean="0"/>
              <a:t>大きい</a:t>
            </a:r>
            <a:endParaRPr lang="ja-JP" altLang="en-US" dirty="0"/>
          </a:p>
          <a:p>
            <a:pPr lvl="2"/>
            <a:r>
              <a:rPr lang="ja-JP" altLang="en-US" dirty="0"/>
              <a:t>問題解決を実験観察的に行えないことが</a:t>
            </a:r>
            <a:r>
              <a:rPr lang="ja-JP" altLang="en-US" dirty="0" smtClean="0"/>
              <a:t>多い</a:t>
            </a:r>
            <a:endParaRPr lang="ja-JP" altLang="en-US" dirty="0"/>
          </a:p>
          <a:p>
            <a:pPr lvl="2"/>
            <a:r>
              <a:rPr lang="ja-JP" altLang="en-US" dirty="0"/>
              <a:t>天体観測の</a:t>
            </a:r>
            <a:r>
              <a:rPr lang="ja-JP" altLang="en-US" dirty="0" smtClean="0"/>
              <a:t>困難さ：　夜間／天候</a:t>
            </a:r>
            <a:r>
              <a:rPr lang="ja-JP" altLang="en-US" dirty="0"/>
              <a:t>に</a:t>
            </a:r>
            <a:r>
              <a:rPr lang="ja-JP" altLang="en-US" dirty="0" smtClean="0"/>
              <a:t>影響</a:t>
            </a:r>
            <a:endParaRPr lang="ja-JP" altLang="en-US" dirty="0"/>
          </a:p>
          <a:p>
            <a:pPr lvl="2"/>
            <a:r>
              <a:rPr lang="ja-JP" altLang="en-US" dirty="0"/>
              <a:t>指導者（教員）</a:t>
            </a:r>
            <a:r>
              <a:rPr lang="ja-JP" altLang="en-US" dirty="0" smtClean="0"/>
              <a:t>の理解が必ずしも十分</a:t>
            </a:r>
            <a:r>
              <a:rPr lang="ja-JP" altLang="en-US" dirty="0"/>
              <a:t>ではない</a:t>
            </a:r>
            <a:r>
              <a:rPr lang="ja-JP" altLang="en-US" dirty="0" smtClean="0"/>
              <a:t>こと</a:t>
            </a:r>
            <a:r>
              <a:rPr lang="en-US" altLang="ja-JP" dirty="0"/>
              <a:t>	</a:t>
            </a:r>
            <a:r>
              <a:rPr lang="en-US" altLang="ja-JP" sz="1050" dirty="0" smtClean="0"/>
              <a:t>	</a:t>
            </a:r>
          </a:p>
          <a:p>
            <a:r>
              <a:rPr lang="ja-JP" altLang="en-US" spc="-150" dirty="0" smtClean="0"/>
              <a:t>河原 （</a:t>
            </a:r>
            <a:r>
              <a:rPr lang="en-US" altLang="ja-JP" spc="-150" dirty="0" smtClean="0"/>
              <a:t>1965 </a:t>
            </a:r>
            <a:r>
              <a:rPr lang="ja-JP" altLang="en-US" spc="-150" dirty="0"/>
              <a:t>天文月報 </a:t>
            </a:r>
            <a:r>
              <a:rPr lang="en-US" altLang="ja-JP" spc="-150" dirty="0"/>
              <a:t>58, 259</a:t>
            </a:r>
            <a:r>
              <a:rPr lang="ja-JP" altLang="en-US" spc="-150" dirty="0" smtClean="0"/>
              <a:t>）　の指摘</a:t>
            </a:r>
            <a:endParaRPr lang="en-US" altLang="ja-JP" spc="-150" dirty="0" smtClean="0"/>
          </a:p>
          <a:p>
            <a:pPr lvl="2"/>
            <a:r>
              <a:rPr lang="ja-JP" altLang="en-US" dirty="0" smtClean="0"/>
              <a:t>プラネタリウムの普及：　多く</a:t>
            </a:r>
            <a:r>
              <a:rPr lang="ja-JP" altLang="en-US" dirty="0"/>
              <a:t>の生徒が、天文現象をわかりやすく学び取ることが</a:t>
            </a:r>
            <a:r>
              <a:rPr lang="ja-JP" altLang="en-US" dirty="0" smtClean="0"/>
              <a:t>できるのでは？</a:t>
            </a:r>
            <a:r>
              <a:rPr lang="en-US" altLang="ja-JP" dirty="0"/>
              <a:t>	</a:t>
            </a:r>
            <a:r>
              <a:rPr lang="en-US" altLang="ja-JP" dirty="0" smtClean="0"/>
              <a:t>		</a:t>
            </a:r>
            <a:r>
              <a:rPr lang="en-US" altLang="ja-JP" sz="1050" dirty="0" smtClean="0"/>
              <a:t>	</a:t>
            </a:r>
            <a:endParaRPr lang="en-US" altLang="ja-JP" sz="1050" spc="-150" dirty="0" smtClean="0"/>
          </a:p>
          <a:p>
            <a:r>
              <a:rPr lang="ja-JP" altLang="en-US" dirty="0" smtClean="0"/>
              <a:t>現在：全国で</a:t>
            </a:r>
            <a:r>
              <a:rPr lang="en-US" altLang="ja-JP" dirty="0" smtClean="0"/>
              <a:t>330</a:t>
            </a:r>
            <a:r>
              <a:rPr lang="ja-JP" altLang="en-US" dirty="0"/>
              <a:t>台の</a:t>
            </a:r>
            <a:r>
              <a:rPr lang="ja-JP" altLang="en-US" dirty="0" smtClean="0"/>
              <a:t>プラネタリウムが稼働中</a:t>
            </a:r>
            <a:endParaRPr lang="en-US" altLang="ja-JP" dirty="0" smtClean="0"/>
          </a:p>
          <a:p>
            <a:pPr marL="457200" lvl="1" indent="0" algn="r">
              <a:buNone/>
            </a:pPr>
            <a:r>
              <a:rPr lang="en-US" altLang="ja-JP" sz="2400" dirty="0" smtClean="0"/>
              <a:t>JPA『</a:t>
            </a:r>
            <a:r>
              <a:rPr lang="ja-JP" altLang="en-US" sz="2400" dirty="0" smtClean="0"/>
              <a:t>プラネタリウムデータブック</a:t>
            </a:r>
            <a:r>
              <a:rPr lang="en-US" altLang="ja-JP" sz="2400" dirty="0" smtClean="0"/>
              <a:t>2015』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22742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24pl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12" y="188640"/>
            <a:ext cx="6480720" cy="456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4869160"/>
            <a:ext cx="8856984" cy="19888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ja-JP" altLang="ja-JP" b="1" dirty="0"/>
              <a:t>小学校理科（４～６年）の各単元（</a:t>
            </a:r>
            <a:r>
              <a:rPr lang="ja-JP" altLang="ja-JP" b="1" dirty="0" smtClean="0"/>
              <a:t>全部で</a:t>
            </a:r>
            <a:r>
              <a:rPr lang="en-US" altLang="ja-JP" b="1" dirty="0"/>
              <a:t>23</a:t>
            </a:r>
            <a:r>
              <a:rPr lang="ja-JP" altLang="ja-JP" b="1" dirty="0"/>
              <a:t>単元）についての教員の意識</a:t>
            </a:r>
            <a:r>
              <a:rPr lang="ja-JP" altLang="ja-JP" b="1" dirty="0" smtClean="0"/>
              <a:t>。</a:t>
            </a:r>
            <a:endParaRPr lang="en-US" altLang="ja-JP" b="1" dirty="0" smtClean="0"/>
          </a:p>
          <a:p>
            <a:pPr marL="0" indent="0">
              <a:buNone/>
            </a:pPr>
            <a:r>
              <a:rPr lang="ja-JP" altLang="en-US" b="1" dirty="0" smtClean="0"/>
              <a:t>（</a:t>
            </a:r>
            <a:r>
              <a:rPr lang="ja-JP" altLang="ja-JP" dirty="0" smtClean="0"/>
              <a:t>データ：</a:t>
            </a:r>
            <a:r>
              <a:rPr lang="ja-JP" altLang="en-US" dirty="0" smtClean="0"/>
              <a:t>国立教育政策研究所教育課程研究センター　</a:t>
            </a:r>
            <a:r>
              <a:rPr lang="ja-JP" altLang="ja-JP" dirty="0" smtClean="0"/>
              <a:t>平成</a:t>
            </a:r>
            <a:r>
              <a:rPr lang="en-US" altLang="ja-JP" dirty="0"/>
              <a:t>24</a:t>
            </a:r>
            <a:r>
              <a:rPr lang="ja-JP" altLang="ja-JP" dirty="0"/>
              <a:t>年度「小学校学習指導要領実施状況</a:t>
            </a:r>
            <a:r>
              <a:rPr lang="ja-JP" altLang="ja-JP" dirty="0" smtClean="0"/>
              <a:t>調査</a:t>
            </a:r>
            <a:r>
              <a:rPr lang="ja-JP" altLang="ja-JP" dirty="0"/>
              <a:t>　教科別分析と改善点（理科）」</a:t>
            </a:r>
            <a:r>
              <a:rPr lang="en-US" altLang="ja-JP" dirty="0" smtClean="0"/>
              <a:t>pp.11-12</a:t>
            </a:r>
            <a:r>
              <a:rPr lang="ja-JP" altLang="en-US" dirty="0" err="1" smtClean="0"/>
              <a:t>）</a:t>
            </a:r>
            <a:endParaRPr lang="ja-JP" altLang="ja-JP" dirty="0"/>
          </a:p>
          <a:p>
            <a:pPr marL="0" indent="0">
              <a:buNone/>
            </a:pPr>
            <a:r>
              <a:rPr lang="ja-JP" altLang="en-US" dirty="0" smtClean="0"/>
              <a:t>　左の</a:t>
            </a:r>
            <a:r>
              <a:rPr lang="ja-JP" altLang="ja-JP" dirty="0" smtClean="0">
                <a:solidFill>
                  <a:srgbClr val="FF0000"/>
                </a:solidFill>
              </a:rPr>
              <a:t>●</a:t>
            </a:r>
            <a:r>
              <a:rPr lang="ja-JP" altLang="en-US" dirty="0" smtClean="0"/>
              <a:t>：</a:t>
            </a:r>
            <a:r>
              <a:rPr lang="ja-JP" altLang="ja-JP" u="sng" dirty="0" smtClean="0"/>
              <a:t>６年</a:t>
            </a:r>
            <a:r>
              <a:rPr lang="ja-JP" altLang="ja-JP" u="sng" dirty="0"/>
              <a:t>の「月と太陽</a:t>
            </a:r>
            <a:r>
              <a:rPr lang="ja-JP" altLang="ja-JP" u="sng" dirty="0" smtClean="0"/>
              <a:t>」</a:t>
            </a:r>
            <a:r>
              <a:rPr lang="en-US" altLang="ja-JP" dirty="0" smtClean="0"/>
              <a:t>(67,34)</a:t>
            </a:r>
            <a:r>
              <a:rPr lang="ja-JP" altLang="en-US" dirty="0" smtClean="0"/>
              <a:t>　  </a:t>
            </a:r>
            <a:r>
              <a:rPr lang="ja-JP" altLang="ja-JP" dirty="0" smtClean="0"/>
              <a:t>右</a:t>
            </a:r>
            <a:r>
              <a:rPr lang="ja-JP" altLang="en-US" dirty="0" smtClean="0"/>
              <a:t>の</a:t>
            </a:r>
            <a:r>
              <a:rPr lang="ja-JP" altLang="ja-JP" dirty="0" smtClean="0">
                <a:solidFill>
                  <a:srgbClr val="FF0000"/>
                </a:solidFill>
              </a:rPr>
              <a:t>● </a:t>
            </a:r>
            <a:r>
              <a:rPr lang="ja-JP" altLang="en-US" dirty="0" smtClean="0"/>
              <a:t>：</a:t>
            </a:r>
            <a:r>
              <a:rPr lang="ja-JP" altLang="ja-JP" u="sng" dirty="0" smtClean="0"/>
              <a:t>４年</a:t>
            </a:r>
            <a:r>
              <a:rPr lang="ja-JP" altLang="ja-JP" u="sng" dirty="0"/>
              <a:t>の「月と星</a:t>
            </a:r>
            <a:r>
              <a:rPr lang="ja-JP" altLang="ja-JP" u="sng" dirty="0" smtClean="0"/>
              <a:t>」</a:t>
            </a:r>
            <a:r>
              <a:rPr lang="en-US" altLang="ja-JP" dirty="0" smtClean="0"/>
              <a:t>(80,46)</a:t>
            </a:r>
          </a:p>
          <a:p>
            <a:pPr marL="0" indent="0">
              <a:buNone/>
            </a:pPr>
            <a:r>
              <a:rPr lang="ja-JP" altLang="en-US" dirty="0" smtClean="0"/>
              <a:t>　</a:t>
            </a:r>
            <a:r>
              <a:rPr lang="ja-JP" altLang="ja-JP" dirty="0" smtClean="0"/>
              <a:t>破線</a:t>
            </a:r>
            <a:r>
              <a:rPr lang="ja-JP" altLang="en-US" dirty="0" smtClean="0"/>
              <a:t>：　</a:t>
            </a:r>
            <a:r>
              <a:rPr lang="ja-JP" altLang="ja-JP" dirty="0" smtClean="0"/>
              <a:t>理解</a:t>
            </a:r>
            <a:r>
              <a:rPr lang="ja-JP" altLang="ja-JP" dirty="0"/>
              <a:t>しにくい</a:t>
            </a:r>
            <a:r>
              <a:rPr lang="ja-JP" altLang="ja-JP" dirty="0" smtClean="0"/>
              <a:t>と</a:t>
            </a:r>
            <a:r>
              <a:rPr lang="ja-JP" altLang="en-US" dirty="0"/>
              <a:t>思われる</a:t>
            </a:r>
            <a:r>
              <a:rPr lang="ja-JP" altLang="ja-JP" dirty="0" smtClean="0"/>
              <a:t>６単元を</a:t>
            </a:r>
            <a:r>
              <a:rPr lang="ja-JP" altLang="ja-JP" dirty="0"/>
              <a:t>除いた</a:t>
            </a:r>
            <a:r>
              <a:rPr lang="en-US" altLang="ja-JP" dirty="0"/>
              <a:t>17</a:t>
            </a:r>
            <a:r>
              <a:rPr lang="ja-JP" altLang="ja-JP" dirty="0"/>
              <a:t>単元に</a:t>
            </a:r>
            <a:r>
              <a:rPr lang="ja-JP" altLang="ja-JP" dirty="0" smtClean="0"/>
              <a:t>ついて、最小２乗フィット</a:t>
            </a:r>
            <a:r>
              <a:rPr lang="ja-JP" altLang="en-US" dirty="0" smtClean="0"/>
              <a:t>の</a:t>
            </a:r>
            <a:r>
              <a:rPr lang="ja-JP" altLang="ja-JP" dirty="0" smtClean="0"/>
              <a:t>結果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marL="0" indent="0">
              <a:buNone/>
            </a:pPr>
            <a:r>
              <a:rPr kumimoji="1" lang="ja-JP" altLang="en-US" dirty="0" smtClean="0"/>
              <a:t>    </a:t>
            </a:r>
            <a:r>
              <a:rPr kumimoji="1" lang="ja-JP" altLang="en-US" sz="2900" dirty="0" smtClean="0"/>
              <a:t>参考：　</a:t>
            </a:r>
            <a:r>
              <a:rPr kumimoji="1" lang="en-US" altLang="ja-JP" sz="2900" dirty="0" smtClean="0"/>
              <a:t>4</a:t>
            </a:r>
            <a:r>
              <a:rPr kumimoji="1" lang="ja-JP" altLang="en-US" sz="2900" dirty="0" smtClean="0"/>
              <a:t>年 電気の働き</a:t>
            </a:r>
            <a:r>
              <a:rPr kumimoji="1" lang="en-US" altLang="ja-JP" sz="2900" dirty="0" smtClean="0"/>
              <a:t>(95</a:t>
            </a:r>
            <a:r>
              <a:rPr lang="en-US" altLang="ja-JP" sz="2900" dirty="0" smtClean="0"/>
              <a:t>,39),   6</a:t>
            </a:r>
            <a:r>
              <a:rPr lang="ja-JP" altLang="en-US" sz="2900" dirty="0" smtClean="0"/>
              <a:t>年 水溶液の性質</a:t>
            </a:r>
            <a:r>
              <a:rPr lang="en-US" altLang="ja-JP" sz="2900" dirty="0" smtClean="0"/>
              <a:t>(90,45),   5</a:t>
            </a:r>
            <a:r>
              <a:rPr lang="ja-JP" altLang="en-US" sz="2900" dirty="0" smtClean="0"/>
              <a:t>年 </a:t>
            </a:r>
            <a:r>
              <a:rPr lang="ja-JP" altLang="en-US" sz="2900" dirty="0"/>
              <a:t>電流</a:t>
            </a:r>
            <a:r>
              <a:rPr lang="ja-JP" altLang="en-US" sz="2900" dirty="0" smtClean="0"/>
              <a:t>の働き</a:t>
            </a:r>
            <a:r>
              <a:rPr lang="en-US" altLang="ja-JP" sz="2900" dirty="0" smtClean="0"/>
              <a:t>(80,43), </a:t>
            </a:r>
          </a:p>
          <a:p>
            <a:pPr marL="0" indent="0">
              <a:buNone/>
            </a:pPr>
            <a:r>
              <a:rPr lang="en-US" altLang="ja-JP" sz="2900" dirty="0"/>
              <a:t> </a:t>
            </a:r>
            <a:r>
              <a:rPr lang="en-US" altLang="ja-JP" sz="2900" dirty="0" smtClean="0"/>
              <a:t>                 </a:t>
            </a:r>
            <a:r>
              <a:rPr lang="ja-JP" altLang="en-US" sz="2900" dirty="0"/>
              <a:t> </a:t>
            </a:r>
            <a:r>
              <a:rPr lang="en-US" altLang="ja-JP" sz="2900" dirty="0" smtClean="0"/>
              <a:t>6</a:t>
            </a:r>
            <a:r>
              <a:rPr lang="ja-JP" altLang="en-US" sz="2900" dirty="0" smtClean="0"/>
              <a:t>年 人の体のつくりと働き</a:t>
            </a:r>
            <a:r>
              <a:rPr lang="en-US" altLang="ja-JP" sz="2900" dirty="0" smtClean="0"/>
              <a:t>(66,41)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164288" y="31162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r>
              <a:rPr kumimoji="1" lang="ja-JP" altLang="en-US" sz="12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  <a:endParaRPr kumimoji="1" lang="en-US" altLang="ja-JP" sz="1200" b="1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12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てこの規則性</a:t>
            </a:r>
            <a:endParaRPr kumimoji="1" lang="ja-JP" altLang="en-US" sz="1200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89404" y="1270923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r>
              <a:rPr kumimoji="1" lang="ja-JP" altLang="en-US" sz="12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  <a:endParaRPr kumimoji="1" lang="en-US" altLang="ja-JP" sz="1200" b="1" dirty="0" smtClean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1200" b="1" dirty="0" smtClean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生物と環境</a:t>
            </a:r>
            <a:endParaRPr kumimoji="1" lang="ja-JP" altLang="en-US" sz="1200" b="1" dirty="0">
              <a:solidFill>
                <a:schemeClr val="bg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-27441" y="188640"/>
            <a:ext cx="19800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 smtClean="0"/>
              <a:t>教員の意識</a:t>
            </a:r>
            <a:endParaRPr lang="en-US" altLang="ja-JP" sz="2800" dirty="0" smtClean="0"/>
          </a:p>
          <a:p>
            <a:pPr algn="ctr"/>
            <a:r>
              <a:rPr lang="ja-JP" altLang="en-US" sz="2400" dirty="0" smtClean="0"/>
              <a:t>小学校理科</a:t>
            </a:r>
            <a:endParaRPr lang="en-US" altLang="ja-JP" sz="2400" dirty="0" smtClean="0"/>
          </a:p>
          <a:p>
            <a:pPr algn="ctr"/>
            <a:r>
              <a:rPr lang="en-US" altLang="ja-JP" sz="2400" dirty="0" smtClean="0"/>
              <a:t>23</a:t>
            </a:r>
            <a:r>
              <a:rPr lang="ja-JP" altLang="en-US" sz="2400" dirty="0" smtClean="0"/>
              <a:t>単元</a:t>
            </a:r>
            <a:endParaRPr lang="en-US" altLang="ja-JP" sz="2400" dirty="0"/>
          </a:p>
          <a:p>
            <a:endParaRPr kumimoji="1" lang="en-US" altLang="ja-JP" sz="2800" dirty="0" smtClean="0"/>
          </a:p>
          <a:p>
            <a:r>
              <a:rPr kumimoji="1" lang="ja-JP" altLang="en-US" sz="2800" dirty="0" smtClean="0"/>
              <a:t>　</a:t>
            </a:r>
            <a:r>
              <a:rPr kumimoji="1" lang="en-US" altLang="ja-JP" sz="2800" dirty="0" smtClean="0"/>
              <a:t>2012</a:t>
            </a:r>
            <a:r>
              <a:rPr kumimoji="1" lang="ja-JP" altLang="en-US" sz="2800" dirty="0" smtClean="0"/>
              <a:t>年の</a:t>
            </a:r>
            <a:endParaRPr kumimoji="1" lang="en-US" altLang="ja-JP" sz="2800" dirty="0" smtClean="0"/>
          </a:p>
          <a:p>
            <a:r>
              <a:rPr lang="ja-JP" altLang="en-US" sz="2800" dirty="0" smtClean="0"/>
              <a:t>　調査</a:t>
            </a:r>
            <a:endParaRPr kumimoji="1" lang="ja-JP" altLang="en-US" sz="28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72200" y="1852222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４</a:t>
            </a:r>
            <a:r>
              <a:rPr kumimoji="1" lang="ja-JP" altLang="en-US" sz="1200" b="1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  <a:endParaRPr kumimoji="1" lang="en-US" altLang="ja-JP" sz="1200" b="1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1200" b="1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月と星</a:t>
            </a:r>
            <a:endParaRPr kumimoji="1" lang="ja-JP" altLang="en-US" sz="12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32040" y="26369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６</a:t>
            </a:r>
            <a:r>
              <a:rPr kumimoji="1" lang="ja-JP" altLang="en-US" sz="1200" b="1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年 </a:t>
            </a:r>
            <a:endParaRPr kumimoji="1" lang="en-US" altLang="ja-JP" sz="1200" b="1" dirty="0" smtClean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1200" b="1" dirty="0" smtClean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月と太陽</a:t>
            </a:r>
            <a:endParaRPr kumimoji="1" lang="ja-JP" altLang="en-US" sz="1200" b="1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29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学習内容やプラネタリウムの進化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496" y="908720"/>
            <a:ext cx="6480720" cy="6120680"/>
          </a:xfrm>
        </p:spPr>
        <p:txBody>
          <a:bodyPr>
            <a:normAutofit/>
          </a:bodyPr>
          <a:lstStyle/>
          <a:p>
            <a:r>
              <a:rPr lang="ja-JP" altLang="en-US" dirty="0"/>
              <a:t>天文</a:t>
            </a:r>
            <a:r>
              <a:rPr lang="ja-JP" altLang="en-US" dirty="0" smtClean="0"/>
              <a:t>学習の内容の変化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従来：位置天文学の内容が多かった。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現在：宇宙全体を認識する内容</a:t>
            </a:r>
            <a:r>
              <a:rPr lang="ja-JP" altLang="en-US" dirty="0"/>
              <a:t>も</a:t>
            </a:r>
            <a:r>
              <a:rPr lang="ja-JP" altLang="en-US" dirty="0" smtClean="0"/>
              <a:t>　　　</a:t>
            </a:r>
            <a:r>
              <a:rPr lang="en-US" altLang="ja-JP" dirty="0" smtClean="0"/>
              <a:t>					</a:t>
            </a:r>
            <a:r>
              <a:rPr lang="ja-JP" altLang="en-US" dirty="0" smtClean="0"/>
              <a:t>　　（中３）</a:t>
            </a:r>
            <a:endParaRPr lang="en-US" altLang="ja-JP" dirty="0"/>
          </a:p>
          <a:p>
            <a:r>
              <a:rPr kumimoji="1" lang="ja-JP" altLang="en-US" dirty="0" smtClean="0"/>
              <a:t>プラネタリウム等の“質的”変化</a:t>
            </a:r>
            <a:endParaRPr kumimoji="1" lang="en-US" altLang="ja-JP" dirty="0" smtClean="0"/>
          </a:p>
          <a:p>
            <a:pPr lvl="1"/>
            <a:r>
              <a:rPr kumimoji="1" lang="ja-JP" altLang="en-US" spc="-150" dirty="0" smtClean="0"/>
              <a:t>光学式プラネタリウムからデジタル式へ</a:t>
            </a:r>
            <a:endParaRPr lang="en-US" altLang="ja-JP" spc="-150" dirty="0"/>
          </a:p>
          <a:p>
            <a:pPr lvl="1"/>
            <a:r>
              <a:rPr kumimoji="1" lang="ja-JP" altLang="en-US" dirty="0" smtClean="0"/>
              <a:t>あたらしいハードやソフトの出現：　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例：　</a:t>
            </a:r>
            <a:r>
              <a:rPr kumimoji="1" lang="en-US" altLang="ja-JP" dirty="0" err="1" smtClean="0"/>
              <a:t>Mitaka</a:t>
            </a:r>
            <a:endParaRPr kumimoji="1" lang="en-US" altLang="ja-JP" dirty="0" smtClean="0"/>
          </a:p>
          <a:p>
            <a:r>
              <a:rPr lang="ja-JP" altLang="en-US" dirty="0" smtClean="0"/>
              <a:t>新たなハード・ソフトを考慮し、現在の学習内容にふさわしい天文教育を考えてみたい。</a:t>
            </a:r>
            <a:endParaRPr kumimoji="1" lang="en-US" altLang="ja-JP" dirty="0" smtClean="0"/>
          </a:p>
        </p:txBody>
      </p:sp>
      <p:pic>
        <p:nvPicPr>
          <p:cNvPr id="2050" name="Picture 2" descr="https://upload.wikimedia.org/wikipedia/commons/d/de/Zeiss_ZKP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441" y="980728"/>
            <a:ext cx="264406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3921156"/>
            <a:ext cx="1828275" cy="2820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31923"/>
            <a:ext cx="8229600" cy="836712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solidFill>
                  <a:srgbClr val="FFC000"/>
                </a:solidFill>
              </a:rPr>
              <a:t>科研費　基盤</a:t>
            </a:r>
            <a:r>
              <a:rPr lang="en-US" altLang="ja-JP" sz="4000" dirty="0">
                <a:solidFill>
                  <a:srgbClr val="FFC000"/>
                </a:solidFill>
              </a:rPr>
              <a:t>C</a:t>
            </a:r>
            <a:endParaRPr kumimoji="1" lang="ja-JP" altLang="en-US" sz="4000" dirty="0">
              <a:solidFill>
                <a:srgbClr val="FFC0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480720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ja-JP" altLang="en-US" spc="-150" dirty="0" smtClean="0"/>
              <a:t>「</a:t>
            </a:r>
            <a:r>
              <a:rPr lang="ja-JP" altLang="en-US" spc="-150" dirty="0" smtClean="0">
                <a:solidFill>
                  <a:srgbClr val="FFC000"/>
                </a:solidFill>
              </a:rPr>
              <a:t>デジタル式プラネタリウムにおける天文教育手法の開発：</a:t>
            </a:r>
            <a:r>
              <a:rPr lang="ja-JP" altLang="en-US" dirty="0" smtClean="0">
                <a:solidFill>
                  <a:srgbClr val="FFC000"/>
                </a:solidFill>
              </a:rPr>
              <a:t>　</a:t>
            </a:r>
            <a:r>
              <a:rPr lang="en-US" altLang="ja-JP" dirty="0">
                <a:solidFill>
                  <a:srgbClr val="FFC000"/>
                </a:solidFill>
              </a:rPr>
              <a:t>	</a:t>
            </a:r>
            <a:r>
              <a:rPr lang="en-US" altLang="ja-JP" dirty="0" smtClean="0">
                <a:solidFill>
                  <a:srgbClr val="FFC000"/>
                </a:solidFill>
              </a:rPr>
              <a:t>	</a:t>
            </a:r>
            <a:r>
              <a:rPr lang="ja-JP" altLang="en-US" spc="-300" dirty="0" smtClean="0">
                <a:solidFill>
                  <a:srgbClr val="FFC000"/>
                </a:solidFill>
              </a:rPr>
              <a:t>学習投影の現状を踏まえて</a:t>
            </a:r>
            <a:r>
              <a:rPr lang="ja-JP" altLang="en-US" spc="-300" dirty="0" smtClean="0"/>
              <a:t>」　（</a:t>
            </a:r>
            <a:r>
              <a:rPr lang="en-US" altLang="ja-JP" spc="-300" dirty="0" smtClean="0"/>
              <a:t>2016</a:t>
            </a:r>
            <a:r>
              <a:rPr lang="ja-JP" altLang="en-US" spc="-300" dirty="0"/>
              <a:t>～</a:t>
            </a:r>
            <a:r>
              <a:rPr lang="en-US" altLang="ja-JP" spc="-300" dirty="0"/>
              <a:t>2019</a:t>
            </a:r>
            <a:r>
              <a:rPr lang="ja-JP" altLang="en-US" spc="-300" dirty="0" smtClean="0"/>
              <a:t>年度）</a:t>
            </a:r>
            <a:endParaRPr lang="en-US" altLang="ja-JP" spc="-300" dirty="0" smtClean="0"/>
          </a:p>
          <a:p>
            <a:pPr marL="1200150" lvl="3" indent="-342900"/>
            <a:r>
              <a:rPr lang="ja-JP" altLang="en-US" spc="-300" dirty="0" smtClean="0"/>
              <a:t>共同研究　加藤恒彦さん、波田野聡美さん、茨木孝雄さん</a:t>
            </a:r>
            <a:r>
              <a:rPr lang="en-US" altLang="ja-JP" spc="-300" dirty="0" smtClean="0"/>
              <a:t>@</a:t>
            </a:r>
            <a:r>
              <a:rPr lang="ja-JP" altLang="en-US" spc="-300" dirty="0" smtClean="0"/>
              <a:t>国立天文台、　加藤賢一さん＠岡山理科大</a:t>
            </a:r>
            <a:r>
              <a:rPr lang="ja-JP" altLang="en-US" spc="-300" dirty="0"/>
              <a:t>、</a:t>
            </a:r>
            <a:r>
              <a:rPr lang="ja-JP" altLang="en-US" spc="-300" dirty="0" smtClean="0"/>
              <a:t>安藤徹さん＠あす</a:t>
            </a:r>
            <a:r>
              <a:rPr lang="ja-JP" altLang="en-US" spc="-300" dirty="0" err="1" smtClean="0"/>
              <a:t>たむらんど</a:t>
            </a:r>
            <a:r>
              <a:rPr lang="ja-JP" altLang="en-US" spc="-300" dirty="0" smtClean="0"/>
              <a:t>徳島 </a:t>
            </a:r>
            <a:r>
              <a:rPr lang="ja-JP" altLang="en-US" spc="-300" dirty="0"/>
              <a:t>、香川大学附属坂出小・</a:t>
            </a:r>
            <a:r>
              <a:rPr lang="ja-JP" altLang="en-US" spc="-300" dirty="0" smtClean="0"/>
              <a:t>中学校</a:t>
            </a:r>
            <a:endParaRPr lang="en-US" altLang="ja-JP" spc="-300" dirty="0" smtClean="0"/>
          </a:p>
          <a:p>
            <a:pPr marL="1200150" lvl="3" indent="-342900"/>
            <a:r>
              <a:rPr lang="ja-JP" altLang="en-US" spc="-300" dirty="0" smtClean="0"/>
              <a:t>→　　天文学習は難しいのか？　　新しいハードやソフトで何とかなるのか？</a:t>
            </a:r>
            <a:endParaRPr kumimoji="1" lang="en-US" altLang="ja-JP" spc="-300" dirty="0" smtClean="0"/>
          </a:p>
          <a:p>
            <a:r>
              <a:rPr lang="ja-JP" altLang="en-US" spc="-150" dirty="0" smtClean="0"/>
              <a:t>各プラネタリウムで</a:t>
            </a:r>
            <a:r>
              <a:rPr lang="ja-JP" altLang="en-US" spc="-150" dirty="0"/>
              <a:t>の学習投影の</a:t>
            </a:r>
            <a:r>
              <a:rPr lang="ja-JP" altLang="en-US" spc="-150" dirty="0" smtClean="0"/>
              <a:t>調査、状況の把握</a:t>
            </a:r>
            <a:r>
              <a:rPr lang="en-US" altLang="ja-JP" dirty="0" smtClean="0"/>
              <a:t>	</a:t>
            </a:r>
            <a:r>
              <a:rPr lang="ja-JP" altLang="en-US" dirty="0" smtClean="0"/>
              <a:t>　　　→　</a:t>
            </a:r>
            <a:r>
              <a:rPr lang="ja-JP" altLang="en-US" dirty="0" smtClean="0">
                <a:solidFill>
                  <a:srgbClr val="FF0000"/>
                </a:solidFill>
              </a:rPr>
              <a:t>知られて</a:t>
            </a:r>
            <a:r>
              <a:rPr lang="ja-JP" altLang="en-US" dirty="0">
                <a:solidFill>
                  <a:srgbClr val="FF0000"/>
                </a:solidFill>
              </a:rPr>
              <a:t>いない“資産”</a:t>
            </a:r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ja-JP" altLang="en-US" dirty="0">
                <a:solidFill>
                  <a:srgbClr val="FF0000"/>
                </a:solidFill>
              </a:rPr>
              <a:t>の発掘・</a:t>
            </a:r>
            <a:r>
              <a:rPr lang="ja-JP" altLang="en-US" dirty="0" smtClean="0">
                <a:solidFill>
                  <a:srgbClr val="FF0000"/>
                </a:solidFill>
              </a:rPr>
              <a:t>継承</a:t>
            </a:r>
            <a:endParaRPr lang="en-US" altLang="ja-JP" dirty="0">
              <a:solidFill>
                <a:srgbClr val="FF0000"/>
              </a:solidFill>
            </a:endParaRPr>
          </a:p>
          <a:p>
            <a:pPr lvl="2"/>
            <a:r>
              <a:rPr lang="ja-JP" altLang="en-US" dirty="0" smtClean="0"/>
              <a:t>「</a:t>
            </a:r>
            <a:r>
              <a:rPr lang="ja-JP" altLang="en-US" dirty="0"/>
              <a:t>杉並区立科学教育センター調査研究報告</a:t>
            </a:r>
            <a:r>
              <a:rPr lang="ja-JP" altLang="en-US" dirty="0" smtClean="0"/>
              <a:t>」　検討中</a:t>
            </a:r>
            <a:endParaRPr lang="en-US" altLang="ja-JP" dirty="0"/>
          </a:p>
          <a:p>
            <a:pPr marL="2286000" lvl="5" indent="0" algn="r">
              <a:buNone/>
            </a:pPr>
            <a:r>
              <a:rPr lang="ja-JP" altLang="en-US" dirty="0" smtClean="0"/>
              <a:t>→　中国四国支部会で報告</a:t>
            </a:r>
            <a:endParaRPr lang="en-US" altLang="ja-JP" dirty="0" smtClean="0"/>
          </a:p>
          <a:p>
            <a:r>
              <a:rPr lang="ja-JP" altLang="en-US" dirty="0" smtClean="0"/>
              <a:t>デジタル式プラネタリウム（</a:t>
            </a:r>
            <a:r>
              <a:rPr lang="en-US" altLang="ja-JP" dirty="0" err="1" smtClean="0"/>
              <a:t>Mitaka</a:t>
            </a:r>
            <a:r>
              <a:rPr lang="ja-JP" altLang="en-US" dirty="0" smtClean="0"/>
              <a:t>も含む）の</a:t>
            </a:r>
            <a:r>
              <a:rPr lang="ja-JP" altLang="en-US" dirty="0" smtClean="0">
                <a:solidFill>
                  <a:srgbClr val="FF0000"/>
                </a:solidFill>
              </a:rPr>
              <a:t>効果的</a:t>
            </a:r>
            <a:r>
              <a:rPr lang="ja-JP" altLang="en-US" dirty="0">
                <a:solidFill>
                  <a:srgbClr val="FF0000"/>
                </a:solidFill>
              </a:rPr>
              <a:t>な</a:t>
            </a:r>
            <a:r>
              <a:rPr lang="ja-JP" altLang="en-US" dirty="0" smtClean="0">
                <a:solidFill>
                  <a:srgbClr val="FF0000"/>
                </a:solidFill>
              </a:rPr>
              <a:t>投影手法</a:t>
            </a:r>
            <a:r>
              <a:rPr lang="ja-JP" altLang="en-US" dirty="0" smtClean="0"/>
              <a:t>の開発と</a:t>
            </a:r>
            <a:r>
              <a:rPr lang="ja-JP" altLang="en-US" spc="-150" dirty="0" smtClean="0"/>
              <a:t>有効性の確認・検証：</a:t>
            </a:r>
            <a:endParaRPr lang="en-US" altLang="ja-JP" spc="-150" dirty="0" smtClean="0"/>
          </a:p>
          <a:p>
            <a:pPr lvl="2"/>
            <a:r>
              <a:rPr lang="ja-JP" altLang="en-US" spc="-150" dirty="0" smtClean="0"/>
              <a:t>月：　　</a:t>
            </a:r>
            <a:r>
              <a:rPr lang="en-US" altLang="ja-JP" spc="-150" dirty="0" smtClean="0"/>
              <a:t>cf.  </a:t>
            </a:r>
            <a:r>
              <a:rPr lang="en-US" altLang="ja-JP" spc="-1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Chastenay</a:t>
            </a:r>
            <a:r>
              <a:rPr lang="en-US" altLang="ja-JP" spc="-1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</a:p>
          <a:p>
            <a:pPr lvl="2"/>
            <a:r>
              <a:rPr lang="ja-JP" altLang="en-US" spc="-150" dirty="0" smtClean="0"/>
              <a:t>金星　　　→　今回、</a:t>
            </a:r>
            <a:r>
              <a:rPr lang="en-US" altLang="ja-JP" spc="-150" dirty="0" err="1" smtClean="0"/>
              <a:t>Mitaka</a:t>
            </a:r>
            <a:r>
              <a:rPr lang="ja-JP" altLang="en-US" spc="-150" dirty="0"/>
              <a:t>を用いて</a:t>
            </a:r>
            <a:r>
              <a:rPr lang="ja-JP" altLang="en-US" spc="-150" dirty="0" smtClean="0"/>
              <a:t>、ビデオクリップを作ってみた。</a:t>
            </a:r>
            <a:endParaRPr lang="en-US" altLang="ja-JP" spc="-150" dirty="0" smtClean="0"/>
          </a:p>
          <a:p>
            <a:pPr lvl="2"/>
            <a:r>
              <a:rPr lang="ja-JP" altLang="en-US" spc="-150" dirty="0" smtClean="0"/>
              <a:t>銀河・銀河系</a:t>
            </a:r>
            <a:endParaRPr lang="en-US" altLang="ja-JP" spc="-150" dirty="0" smtClean="0"/>
          </a:p>
        </p:txBody>
      </p:sp>
    </p:spTree>
    <p:extLst>
      <p:ext uri="{BB962C8B-B14F-4D97-AF65-F5344CB8AC3E}">
        <p14:creationId xmlns:p14="http://schemas.microsoft.com/office/powerpoint/2010/main" val="42126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0277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金星のビデオクリップ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832648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Mitaka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の設定</a:t>
            </a:r>
            <a:r>
              <a:rPr lang="ja-JP" altLang="en-US" dirty="0" smtClean="0"/>
              <a:t>等　　</a:t>
            </a:r>
            <a:r>
              <a:rPr lang="en-US" altLang="ja-JP" dirty="0" smtClean="0"/>
              <a:t>ver.1.3.2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表示：　</a:t>
            </a:r>
            <a:r>
              <a:rPr lang="ja-JP" altLang="en-US" u="sng" dirty="0" smtClean="0"/>
              <a:t>惑星</a:t>
            </a:r>
            <a:r>
              <a:rPr lang="ja-JP" altLang="en-US" dirty="0"/>
              <a:t>と</a:t>
            </a:r>
            <a:r>
              <a:rPr lang="ja-JP" altLang="en-US" u="sng" dirty="0" smtClean="0"/>
              <a:t>太陽</a:t>
            </a:r>
            <a:r>
              <a:rPr lang="ja-JP" altLang="en-US" dirty="0" smtClean="0"/>
              <a:t>のみ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衛星、小惑星、太陽系外縁天体、恒星、銀河系（内外）天体、探査機、 </a:t>
            </a:r>
            <a:r>
              <a:rPr lang="en-US" altLang="ja-JP" dirty="0" smtClean="0"/>
              <a:t>…  			</a:t>
            </a:r>
            <a:r>
              <a:rPr lang="ja-JP" altLang="en-US" dirty="0" smtClean="0"/>
              <a:t>→　全て、非表示</a:t>
            </a:r>
            <a:endParaRPr lang="en-US" altLang="ja-JP" dirty="0" smtClean="0"/>
          </a:p>
          <a:p>
            <a:pPr lvl="1"/>
            <a:r>
              <a:rPr kumimoji="1" lang="ja-JP" altLang="en-US" u="sng" dirty="0" smtClean="0"/>
              <a:t>金星の表面：　真っ白</a:t>
            </a:r>
            <a:r>
              <a:rPr lang="ja-JP" altLang="en-US" u="sng" dirty="0"/>
              <a:t>に</a:t>
            </a:r>
            <a:r>
              <a:rPr kumimoji="1" lang="ja-JP" altLang="en-US" dirty="0" smtClean="0"/>
              <a:t>　</a:t>
            </a:r>
            <a:r>
              <a:rPr kumimoji="1" lang="en-US" altLang="ja-JP" dirty="0" err="1" smtClean="0"/>
              <a:t>mitaka</a:t>
            </a:r>
            <a:r>
              <a:rPr kumimoji="1" lang="en-US" altLang="ja-JP" dirty="0" smtClean="0"/>
              <a:t>/textures/venus.jpg</a:t>
            </a:r>
          </a:p>
          <a:p>
            <a:pPr lvl="1"/>
            <a:r>
              <a:rPr kumimoji="1" lang="ja-JP" altLang="en-US" dirty="0" smtClean="0"/>
              <a:t>惑星の拡大率：　２  </a:t>
            </a:r>
            <a:r>
              <a:rPr lang="ja-JP" altLang="en-US" dirty="0" smtClean="0"/>
              <a:t>または</a:t>
            </a:r>
            <a:r>
              <a:rPr kumimoji="1" lang="en-US" altLang="ja-JP" dirty="0" smtClean="0"/>
              <a:t>  </a:t>
            </a:r>
            <a:r>
              <a:rPr kumimoji="1" lang="ja-JP" altLang="en-US" dirty="0" smtClean="0"/>
              <a:t>３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表示の時間間隔</a:t>
            </a:r>
            <a:r>
              <a:rPr lang="en-US" altLang="ja-JP" dirty="0" smtClean="0"/>
              <a:t>:</a:t>
            </a:r>
            <a:r>
              <a:rPr lang="ja-JP" altLang="en-US" dirty="0" smtClean="0"/>
              <a:t>　４時間　または　１日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プラネタリウムモード　または　宇宙空間モード</a:t>
            </a:r>
            <a:endParaRPr lang="en-US" altLang="ja-JP" dirty="0" smtClean="0"/>
          </a:p>
          <a:p>
            <a:pPr lvl="3"/>
            <a:endParaRPr lang="en-US" altLang="ja-JP" dirty="0"/>
          </a:p>
          <a:p>
            <a:r>
              <a:rPr lang="ja-JP" altLang="en-US" spc="-150" dirty="0" smtClean="0"/>
              <a:t>動画キャプチャー： </a:t>
            </a:r>
            <a:r>
              <a:rPr lang="en-US" altLang="ja-JP" sz="2800" spc="-150" dirty="0" smtClean="0"/>
              <a:t>AG</a:t>
            </a:r>
            <a:r>
              <a:rPr lang="ja-JP" altLang="en-US" sz="2800" spc="-150" dirty="0" smtClean="0"/>
              <a:t>デスクトップレコーダー（</a:t>
            </a:r>
            <a:r>
              <a:rPr lang="en-US" altLang="ja-JP" sz="2800" spc="-150" dirty="0" err="1" smtClean="0"/>
              <a:t>AGDrec</a:t>
            </a:r>
            <a:r>
              <a:rPr lang="ja-JP" altLang="en-US" sz="2800" spc="-150" dirty="0" smtClean="0"/>
              <a:t>）  </a:t>
            </a:r>
            <a:endParaRPr lang="en-US" altLang="ja-JP" sz="2800" dirty="0" smtClean="0"/>
          </a:p>
          <a:p>
            <a:r>
              <a:rPr kumimoji="1" lang="ja-JP" altLang="en-US" dirty="0" smtClean="0"/>
              <a:t>動画と固定画像との合成：　　</a:t>
            </a:r>
            <a:r>
              <a:rPr kumimoji="1" lang="en-US" altLang="ja-JP" dirty="0" err="1" smtClean="0"/>
              <a:t>AviUtl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8956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AGDRec_pla_mode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10" end="6510.9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0"/>
            <a:ext cx="8892480" cy="6691071"/>
          </a:xfrm>
        </p:spPr>
      </p:pic>
    </p:spTree>
    <p:extLst>
      <p:ext uri="{BB962C8B-B14F-4D97-AF65-F5344CB8AC3E}">
        <p14:creationId xmlns:p14="http://schemas.microsoft.com/office/powerpoint/2010/main" val="422878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688632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プラネタリウムモード（方位、地平線が固定）</a:t>
            </a:r>
            <a:endParaRPr kumimoji="1" lang="en-US" altLang="ja-JP" dirty="0" smtClean="0"/>
          </a:p>
          <a:p>
            <a:r>
              <a:rPr kumimoji="1" lang="ja-JP" altLang="en-US" dirty="0" smtClean="0"/>
              <a:t>時刻は固定（</a:t>
            </a:r>
            <a:r>
              <a:rPr kumimoji="1" lang="en-US" altLang="ja-JP" dirty="0" smtClean="0"/>
              <a:t>16</a:t>
            </a:r>
            <a:r>
              <a:rPr kumimoji="1" lang="ja-JP" altLang="en-US" dirty="0" smtClean="0"/>
              <a:t>時）で、日付だけを進める：　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“平均太陽”は固定される。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実際</a:t>
            </a:r>
            <a:r>
              <a:rPr lang="ja-JP" altLang="en-US" dirty="0" smtClean="0"/>
              <a:t>の太陽は、数か月の時間スケールで結構移動。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黄道の位置（太陽に対しての方向）も、かなり変化。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kumimoji="1" lang="ja-JP" altLang="en-US" dirty="0" smtClean="0"/>
              <a:t>→　プラネタリウムモードで、金星の動きの特徴を捉えるのは容易ではない。</a:t>
            </a:r>
            <a:endParaRPr kumimoji="1" lang="en-US" altLang="ja-JP" dirty="0" smtClean="0"/>
          </a:p>
          <a:p>
            <a:r>
              <a:rPr lang="ja-JP" altLang="en-US" dirty="0" smtClean="0"/>
              <a:t>→　宇宙空間モードで、“ターゲット：太陽”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29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AGDRec2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099.5216" end="7667.2345"/>
                  <p14:fade in="1000" out="1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2" y="-575285"/>
            <a:ext cx="9433049" cy="7433285"/>
          </a:xfrm>
        </p:spPr>
      </p:pic>
    </p:spTree>
    <p:extLst>
      <p:ext uri="{BB962C8B-B14F-4D97-AF65-F5344CB8AC3E}">
        <p14:creationId xmlns:p14="http://schemas.microsoft.com/office/powerpoint/2010/main" val="29898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4781</TotalTime>
  <Words>294</Words>
  <Application>Microsoft Office PowerPoint</Application>
  <PresentationFormat>画面に合わせる (4:3)</PresentationFormat>
  <Paragraphs>94</Paragraphs>
  <Slides>14</Slides>
  <Notes>5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0" baseType="lpstr">
      <vt:lpstr>ＭＳ Ｐゴシック</vt:lpstr>
      <vt:lpstr>ＭＳ ゴシック</vt:lpstr>
      <vt:lpstr>Arial</vt:lpstr>
      <vt:lpstr>Calibri</vt:lpstr>
      <vt:lpstr>Times New Roman</vt:lpstr>
      <vt:lpstr>Office ​​テーマ</vt:lpstr>
      <vt:lpstr>プラネタリウムを用いた天文教育: Mitakaによる金星の学習の可能性</vt:lpstr>
      <vt:lpstr>はじめに:　天文学習は やはり 難しい  のか？</vt:lpstr>
      <vt:lpstr>PowerPoint プレゼンテーション</vt:lpstr>
      <vt:lpstr>学習内容やプラネタリウムの進化</vt:lpstr>
      <vt:lpstr>科研費　基盤C</vt:lpstr>
      <vt:lpstr>金星のビデオクリップ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まとめ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matsu</dc:creator>
  <cp:lastModifiedBy>matsu</cp:lastModifiedBy>
  <cp:revision>123</cp:revision>
  <cp:lastPrinted>2016-08-19T06:13:59Z</cp:lastPrinted>
  <dcterms:created xsi:type="dcterms:W3CDTF">2016-06-10T06:40:28Z</dcterms:created>
  <dcterms:modified xsi:type="dcterms:W3CDTF">2017-08-06T03:51:46Z</dcterms:modified>
</cp:coreProperties>
</file>